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76383A-8C2D-4F3B-9900-2B404CAAAB0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6EA26-C0C0-4C1A-B699-42136D899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по </a:t>
            </a:r>
            <a:r>
              <a:rPr 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нравственно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патриотическому воспитанию  «Моя Родина». </a:t>
            </a:r>
            <a:b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3968" y="5301208"/>
            <a:ext cx="4174232" cy="115212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</a:rPr>
              <a:t>Подготовила: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воспитатель коррекционной группы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Цыбулаева Г.В.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8888" y="188640"/>
            <a:ext cx="376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д/с№27 «Золотая рыбка»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1512168" cy="9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Виды совместно-партнёрской деятельности</a:t>
            </a:r>
            <a:endParaRPr lang="ru-RU" sz="28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Художественно-речевая:</a:t>
            </a:r>
          </a:p>
          <a:p>
            <a:pPr marL="620713" indent="-169863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чтение художественной литературы, разъяснение и заучивание пословиц, поговорок, стихов о семье, разгадывание загадок по теме;</a:t>
            </a:r>
          </a:p>
          <a:p>
            <a:pPr marL="620713" indent="-169863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беседы по картинам;</a:t>
            </a:r>
          </a:p>
          <a:p>
            <a:pPr marL="620713" indent="-169863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составление рассказов;</a:t>
            </a:r>
          </a:p>
          <a:p>
            <a:pPr marL="620713" indent="-169863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беседы;</a:t>
            </a:r>
          </a:p>
          <a:p>
            <a:pPr marL="620713" indent="-169863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рассматривание семейных фотографий.</a:t>
            </a:r>
          </a:p>
          <a:p>
            <a:pPr>
              <a:buNone/>
            </a:pP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Татьяна\Desktop\Г.В\фото для работы\SDC1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2592288" cy="230425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Татьяна\Desktop\Г.В\фото для работы\IMG_4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664296" cy="230425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5124" name="Picture 4" descr="C:\Users\Татьяна\Desktop\Г.В\фото для работы\SDC15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060848"/>
            <a:ext cx="2990868" cy="449188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9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pPr marL="358775">
              <a:buFontTx/>
              <a:buChar char="-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 marL="358775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сюжетно-ролевые игры;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строительные игры;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театрализованные игры.</a:t>
            </a:r>
          </a:p>
          <a:p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Татьяна\Desktop\Г.В\фото для работы\SDC1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36304" cy="216024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7" name="Picture 4" descr="F:\Новая папка (2)\фото д.с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2736304" cy="2023884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8" name="Picture 2" descr="F:\Новая папка (2)\фото д.с\SDC13841.JPG"/>
          <p:cNvPicPr>
            <a:picLocks noChangeAspect="1" noChangeArrowheads="1"/>
          </p:cNvPicPr>
          <p:nvPr/>
        </p:nvPicPr>
        <p:blipFill>
          <a:blip r:embed="rId4" cstate="print"/>
          <a:srcRect l="11216" b="11766"/>
          <a:stretch>
            <a:fillRect/>
          </a:stretch>
        </p:blipFill>
        <p:spPr bwMode="auto">
          <a:xfrm>
            <a:off x="4572000" y="2492896"/>
            <a:ext cx="2808312" cy="20882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Татьяна\Desktop\Г.В\фото для работы\SDC15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852936"/>
            <a:ext cx="2016224" cy="280831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1" name="Picture 3" descr="C:\Users\Татьяна\Desktop\Новая папка\100SSCAM\SDC14332.JPG"/>
          <p:cNvPicPr>
            <a:picLocks noChangeAspect="1" noChangeArrowheads="1"/>
          </p:cNvPicPr>
          <p:nvPr/>
        </p:nvPicPr>
        <p:blipFill>
          <a:blip r:embed="rId7" cstate="print"/>
          <a:srcRect l="11200"/>
          <a:stretch>
            <a:fillRect/>
          </a:stretch>
        </p:blipFill>
        <p:spPr bwMode="auto">
          <a:xfrm>
            <a:off x="2411760" y="2852936"/>
            <a:ext cx="2016224" cy="2811118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деятельность:</a:t>
            </a:r>
          </a:p>
          <a:p>
            <a:pPr marL="266700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выставка рисунков;</a:t>
            </a:r>
          </a:p>
          <a:p>
            <a:pPr marL="266700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фотопортрет семьи, представление фотоальбомов;</a:t>
            </a:r>
          </a:p>
          <a:p>
            <a:pPr marL="266700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создание и презентация родословной;</a:t>
            </a:r>
          </a:p>
          <a:p>
            <a:pPr marL="266700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изготовление подарков для родителей к праздникам.</a:t>
            </a:r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Г.В\фото для работы\SDC15139.JP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4211960" y="2420888"/>
            <a:ext cx="2856897" cy="198027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075" name="Picture 3" descr="C:\Users\Татьяна\Desktop\Г.В\фото для работы\SDC15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1224136" cy="180020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076" name="Picture 4" descr="C:\Users\Татьяна\Desktop\Г.В\фото для работы\SDC15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6"/>
            <a:ext cx="1131590" cy="180020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Татьяна\Desktop\Г.В\фото для работы\SDC15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832314" cy="216024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2050" name="Picture 2" descr="F:\дополнение\IMG_0006.JPG"/>
          <p:cNvPicPr>
            <a:picLocks noChangeAspect="1" noChangeArrowheads="1"/>
          </p:cNvPicPr>
          <p:nvPr/>
        </p:nvPicPr>
        <p:blipFill>
          <a:blip r:embed="rId7" cstate="print"/>
          <a:srcRect r="9051"/>
          <a:stretch>
            <a:fillRect/>
          </a:stretch>
        </p:blipFill>
        <p:spPr bwMode="auto">
          <a:xfrm>
            <a:off x="1187624" y="2420888"/>
            <a:ext cx="2880320" cy="2016224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Культурно–</a:t>
            </a:r>
            <a:r>
              <a:rPr lang="ru-RU" sz="2800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деятельность:</a:t>
            </a:r>
          </a:p>
          <a:p>
            <a:pPr marL="266700" indent="-174625" algn="just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праздники: «День матери»; «День защитника отечества», «Международный женский день», «Встречаем Новый год»;</a:t>
            </a:r>
          </a:p>
          <a:p>
            <a:pPr marL="266700" indent="-174625" algn="just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спортивный семейный досуг «Веселые старты»;</a:t>
            </a:r>
          </a:p>
          <a:p>
            <a:pPr marL="266700" indent="-174625" algn="just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целевые прогулки и экскурсии;</a:t>
            </a:r>
          </a:p>
          <a:p>
            <a:pPr marL="266700" indent="-174625" algn="just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встречи с интересными людьми.</a:t>
            </a:r>
          </a:p>
          <a:p>
            <a:pPr algn="just"/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Г.В\фото для работы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376264" cy="216024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26" name="Picture 2" descr="C:\Users\Татьяна\Desktop\Г.В\фото для работы\808 - копия.JPG"/>
          <p:cNvPicPr>
            <a:picLocks noChangeAspect="1" noChangeArrowheads="1"/>
          </p:cNvPicPr>
          <p:nvPr/>
        </p:nvPicPr>
        <p:blipFill>
          <a:blip r:embed="rId3" cstate="print"/>
          <a:srcRect l="14926" r="7637"/>
          <a:stretch>
            <a:fillRect/>
          </a:stretch>
        </p:blipFill>
        <p:spPr bwMode="auto">
          <a:xfrm>
            <a:off x="1403648" y="2708920"/>
            <a:ext cx="3024336" cy="344633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27" name="Picture 3" descr="C:\Users\Татьяна\Desktop\Г.В\фото для работы\SDC14264.JPG"/>
          <p:cNvPicPr>
            <a:picLocks noChangeAspect="1" noChangeArrowheads="1"/>
          </p:cNvPicPr>
          <p:nvPr/>
        </p:nvPicPr>
        <p:blipFill>
          <a:blip r:embed="rId4" cstate="print"/>
          <a:srcRect l="9838" r="2662" b="16026"/>
          <a:stretch>
            <a:fillRect/>
          </a:stretch>
        </p:blipFill>
        <p:spPr bwMode="auto">
          <a:xfrm>
            <a:off x="3995936" y="2636912"/>
            <a:ext cx="2400991" cy="172819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Татьяна\Desktop\Г.В\Новая папка (4)\IMG_0118.JPG"/>
          <p:cNvPicPr>
            <a:picLocks noChangeAspect="1" noChangeArrowheads="1"/>
          </p:cNvPicPr>
          <p:nvPr/>
        </p:nvPicPr>
        <p:blipFill>
          <a:blip r:embed="rId6" cstate="print"/>
          <a:srcRect l="17087" r="13562"/>
          <a:stretch>
            <a:fillRect/>
          </a:stretch>
        </p:blipFill>
        <p:spPr bwMode="auto">
          <a:xfrm>
            <a:off x="6732240" y="4437112"/>
            <a:ext cx="2088232" cy="20882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" name="Picture 2" descr="C:\Users\Татьяна\Desktop\Г.В\Новая папка (4)\DSC013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37112"/>
            <a:ext cx="2064229" cy="208823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64624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семьёй: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консультации для родителей;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создание семейных альбомов;</a:t>
            </a:r>
          </a:p>
          <a:p>
            <a:pPr marL="358775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участие в творческих конкурсах.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Татьяна\Desktop\Г.В\Новая папка (4)\P106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1368152" cy="180020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9219" name="Picture 3" descr="D:\моё фото\моё фото\Новая папка (3)\100SSCAM\SDC12210.JPG"/>
          <p:cNvPicPr>
            <a:picLocks noChangeAspect="1" noChangeArrowheads="1"/>
          </p:cNvPicPr>
          <p:nvPr/>
        </p:nvPicPr>
        <p:blipFill>
          <a:blip r:embed="rId4" cstate="print"/>
          <a:srcRect r="11257"/>
          <a:stretch>
            <a:fillRect/>
          </a:stretch>
        </p:blipFill>
        <p:spPr bwMode="auto">
          <a:xfrm>
            <a:off x="251520" y="2204864"/>
            <a:ext cx="2592288" cy="1944216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3" name="Picture 2" descr="D:\моё фото\моё фото\поделки\SDC16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04864"/>
            <a:ext cx="2592288" cy="1944216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5" name="Picture 2" descr="F:\дополнение\SDC14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293096"/>
            <a:ext cx="2592288" cy="180020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1027" name="Picture 3" descr="F:\дополнение\SDC14141.JPG"/>
          <p:cNvPicPr>
            <a:picLocks noChangeAspect="1" noChangeArrowheads="1"/>
          </p:cNvPicPr>
          <p:nvPr/>
        </p:nvPicPr>
        <p:blipFill>
          <a:blip r:embed="rId7" cstate="print"/>
          <a:srcRect b="12201"/>
          <a:stretch>
            <a:fillRect/>
          </a:stretch>
        </p:blipFill>
        <p:spPr bwMode="auto">
          <a:xfrm>
            <a:off x="5724128" y="980728"/>
            <a:ext cx="3129628" cy="252028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1028" name="Picture 4" descr="F:\дополнение\SDC151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645024"/>
            <a:ext cx="3168352" cy="2420888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60648"/>
            <a:ext cx="7848872" cy="36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библиотекой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материала, книг по теме;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росмотр мультфильмов, познавательных передач;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мероприятия на тему «Народные традиции и праздники»;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онкурсы чтецов, викторины;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выставок детских творческих работ.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Татьяна\Desktop\Г.В\Новая папка (4)\DSCN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744416" cy="288032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243" name="Picture 3" descr="C:\Users\Татьяна\Desktop\Г.В\Новая папка (4)\P1090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2483768" cy="186282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244" name="Picture 4" descr="C:\Users\Татьяна\Desktop\Г.В\фото для работы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013176"/>
            <a:ext cx="2565109" cy="170450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182381"/>
            <a:ext cx="75608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Итогом работы по первой части проекта стали: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групповой праздник «Семейный калейдоскоп»;</a:t>
            </a:r>
          </a:p>
          <a:p>
            <a:pPr marL="173038" lvl="0" indent="-17303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викторина «Знатоки родного города», чаепитие   (совместно с библиотекой). 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Татьяна\Desktop\Г.В\Новая папка (4)\DSC07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2432270" cy="1728192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11268" name="Picture 4" descr="C:\Users\Татьяна\Desktop\Г.В\Новая папка (4)\DSC07114.JPG"/>
          <p:cNvPicPr>
            <a:picLocks noChangeAspect="1" noChangeArrowheads="1"/>
          </p:cNvPicPr>
          <p:nvPr/>
        </p:nvPicPr>
        <p:blipFill>
          <a:blip r:embed="rId4" cstate="print"/>
          <a:srcRect l="24800" t="31038" r="5113" b="8522"/>
          <a:stretch>
            <a:fillRect/>
          </a:stretch>
        </p:blipFill>
        <p:spPr bwMode="auto">
          <a:xfrm>
            <a:off x="4067944" y="2420888"/>
            <a:ext cx="4680520" cy="3312368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1269" name="Picture 5" descr="C:\Users\Татьяна\Desktop\Г.В\фото для работы\40.JPG"/>
          <p:cNvPicPr>
            <a:picLocks noChangeAspect="1" noChangeArrowheads="1"/>
          </p:cNvPicPr>
          <p:nvPr/>
        </p:nvPicPr>
        <p:blipFill>
          <a:blip r:embed="rId5" cstate="print"/>
          <a:srcRect l="1963" t="2596" r="1963" b="3781"/>
          <a:stretch>
            <a:fillRect/>
          </a:stretch>
        </p:blipFill>
        <p:spPr bwMode="auto">
          <a:xfrm>
            <a:off x="323528" y="1916832"/>
            <a:ext cx="3600400" cy="2376264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участия детей в проекте:</a:t>
            </a:r>
            <a:endParaRPr lang="ru-RU" sz="2800" u="sng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познавательной активности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воспитанников;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игровая, продуктивная деятельность стала насыщеннее, разнообразнее;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положительной направленности поведения. 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дополнение\SDC14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4320480" cy="3096344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1512168" cy="9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2211635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9525" indent="-9525" algn="just">
              <a:buNone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5588" indent="11113" algn="just">
              <a:buNone/>
            </a:pP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Детство - каждодневное открытие мира и поэтому надо сделать так, чтобы оно стало, прежде всего, познанием человека и Отечества, их красоты и величия.</a:t>
            </a:r>
          </a:p>
          <a:p>
            <a:pPr marL="255588" indent="11113" algn="r"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В.А.Сухомлинский.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ФГОСТ;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«Патриотическое воспитание граждан Российской Федерации на 2011- 2015 годы»;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программа дошкольного образования МБДОУ«Детский сад комбинированного вида № 27 «Золотая рыбка», с компонентами  образовательной программы воспитания и развития детей «Радуга» под редакцией Т. Н.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Дороновой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российских граждан - это задача государственной важности</a:t>
            </a:r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805264"/>
            <a:ext cx="15841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908720"/>
            <a:ext cx="10698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Проектный  метод  - целесообразная форма для решения задач нравственно - патриотического воспитания детей 5- 7 лет: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поставленные задачи решаются во всех видах детской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дети организуются в соответствии с их интересами, желаниями, потребностями,  особенностями;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позволяет  объединить детей, родителей, воспитателей в совместной деятельности.</a:t>
            </a:r>
          </a:p>
          <a:p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Татьяна\Desktop\Г.В\фото для работы\SDC15110.JPG"/>
          <p:cNvPicPr>
            <a:picLocks noChangeAspect="1" noChangeArrowheads="1"/>
          </p:cNvPicPr>
          <p:nvPr/>
        </p:nvPicPr>
        <p:blipFill>
          <a:blip r:embed="rId3" cstate="print"/>
          <a:srcRect r="10767"/>
          <a:stretch>
            <a:fillRect/>
          </a:stretch>
        </p:blipFill>
        <p:spPr bwMode="auto">
          <a:xfrm>
            <a:off x="6876256" y="5013176"/>
            <a:ext cx="1637783" cy="1551038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3075" name="Picture 3" descr="C:\Users\Татьяна\Desktop\Г.В\фото для работы\SDC14292.JPG"/>
          <p:cNvPicPr>
            <a:picLocks noChangeAspect="1" noChangeArrowheads="1"/>
          </p:cNvPicPr>
          <p:nvPr/>
        </p:nvPicPr>
        <p:blipFill>
          <a:blip r:embed="rId4" cstate="print"/>
          <a:srcRect b="10839"/>
          <a:stretch>
            <a:fillRect/>
          </a:stretch>
        </p:blipFill>
        <p:spPr bwMode="auto">
          <a:xfrm>
            <a:off x="5076056" y="5013176"/>
            <a:ext cx="1605029" cy="1584176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3076" name="Picture 4" descr="F:\дополнение\SDC14311.JPG"/>
          <p:cNvPicPr>
            <a:picLocks noChangeAspect="1" noChangeArrowheads="1"/>
          </p:cNvPicPr>
          <p:nvPr/>
        </p:nvPicPr>
        <p:blipFill>
          <a:blip r:embed="rId5" cstate="print"/>
          <a:srcRect b="12201"/>
          <a:stretch>
            <a:fillRect/>
          </a:stretch>
        </p:blipFill>
        <p:spPr bwMode="auto">
          <a:xfrm>
            <a:off x="2843808" y="5013176"/>
            <a:ext cx="2006803" cy="144016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marL="87313" indent="-6350" algn="just">
              <a:buNone/>
            </a:pPr>
            <a:r>
              <a:rPr lang="ru-RU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дети коррекционной группы, воспитатели, родители, логопед, музыкальный руководитель, библиотека.</a:t>
            </a:r>
          </a:p>
          <a:p>
            <a:pPr marL="87313" indent="-6350" algn="just">
              <a:buNone/>
            </a:pPr>
            <a:r>
              <a:rPr lang="ru-RU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формирование у дошкольников основ патриотических чувств и гражданской принадлежности как важнейшей духовно- нравственной и социальной ценности; помощь каждому ребенку в благоприятном вхождении в современный мир.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«Моя Родина» </a:t>
            </a:r>
            <a:r>
              <a:rPr lang="ru-RU" sz="36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(долгосрочный, групповой, творческий)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endParaRPr lang="ru-RU" sz="2700" b="0" dirty="0"/>
          </a:p>
        </p:txBody>
      </p:sp>
      <p:pic>
        <p:nvPicPr>
          <p:cNvPr id="4" name="Содержимое 4" descr="P1060791.JPG"/>
          <p:cNvPicPr>
            <a:picLocks noChangeAspect="1"/>
          </p:cNvPicPr>
          <p:nvPr/>
        </p:nvPicPr>
        <p:blipFill>
          <a:blip r:embed="rId2" cstate="print"/>
          <a:srcRect l="7692" t="5128"/>
          <a:stretch>
            <a:fillRect/>
          </a:stretch>
        </p:blipFill>
        <p:spPr>
          <a:xfrm>
            <a:off x="6732240" y="4653136"/>
            <a:ext cx="1512168" cy="2016224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дополнение\SDC13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2808312" cy="198884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1.Расширять знания детей о семье, особенностях города, страны, их истории, достопримечательностях, богатствах, знаменитых людях, спортсменах.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2.Развивать чувство гордости за членов семьи, город, страну, желание сохранять  их  традиции и богатства.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3.Развивать умение видеть и понимать красоту окружающей жизни, формировать бережное отношение к природе, ко всему живому.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4.Воспитывать у дошкольников эмоционально - положительное отношение к местам, где они родились и живут: родному дому, семье, улице, городе, краю, стране.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6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424936" cy="51703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дети должны знать и называть:</a:t>
            </a:r>
          </a:p>
          <a:p>
            <a:pPr marL="173038" indent="4763" algn="just"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домашний адрес;</a:t>
            </a:r>
          </a:p>
          <a:p>
            <a:pPr marL="173038" indent="4763"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Ф.И.О.родителей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место работы, знать близких родственников, иметь посильные трудовые обязанности дома;</a:t>
            </a:r>
          </a:p>
          <a:p>
            <a:pPr marL="173038" indent="4763"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место проживания: город, поселок; предприятия родного города и их значимость; символику города, достопримечательности; климатические условия; флору и фауну города;</a:t>
            </a:r>
          </a:p>
          <a:p>
            <a:pPr marL="173038" indent="4763"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свою нацию, язык, традиции, столицу нашей Родину- Москву, знать историю, достопримечательности, показывать на карте, знать флаг, герб, гимн, президента России, знаменитых людей страны, известных спортсменов;</a:t>
            </a:r>
          </a:p>
          <a:p>
            <a:pPr marL="173038" indent="4763"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природу родных мест, флору и фауну.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br>
              <a:rPr lang="ru-RU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1.Анализ детской деятельности (рассказы о семье, городе, стране), детские творческие работы (рисунки, аппликации и т.п.), сюжетно - ролевые игры на общественную тематику, дидактические игры и др.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2.Наблюдение за поведением и общением детей (в д.с., общественных местах, отношения к  взрослым и сверстникам, к природе, к животным).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Механизм отслеживания результатов: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Татьяна\Desktop\Г.В\Новая папка (4)\IMG_0032.JPG"/>
          <p:cNvPicPr>
            <a:picLocks noChangeAspect="1" noChangeArrowheads="1"/>
          </p:cNvPicPr>
          <p:nvPr/>
        </p:nvPicPr>
        <p:blipFill>
          <a:blip r:embed="rId3" cstate="print"/>
          <a:srcRect t="32975"/>
          <a:stretch>
            <a:fillRect/>
          </a:stretch>
        </p:blipFill>
        <p:spPr bwMode="auto">
          <a:xfrm>
            <a:off x="1835696" y="3933056"/>
            <a:ext cx="3437897" cy="230425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076" name="Picture 4" descr="C:\Users\Татьяна\Desktop\Г.В\фото для работы\SDC14176.JPG"/>
          <p:cNvPicPr>
            <a:picLocks noChangeAspect="1" noChangeArrowheads="1"/>
          </p:cNvPicPr>
          <p:nvPr/>
        </p:nvPicPr>
        <p:blipFill>
          <a:blip r:embed="rId4" cstate="print"/>
          <a:srcRect r="20863"/>
          <a:stretch>
            <a:fillRect/>
          </a:stretch>
        </p:blipFill>
        <p:spPr bwMode="auto">
          <a:xfrm>
            <a:off x="5508104" y="3789040"/>
            <a:ext cx="3002363" cy="2924944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32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5256584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индивидуальные беседы;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анкетирование «Знаешь ли ты своего ребенка?»;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родительское собрание:</a:t>
            </a:r>
          </a:p>
          <a:p>
            <a:pPr marL="620713" indent="-16986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выбор темы;</a:t>
            </a:r>
          </a:p>
          <a:p>
            <a:pPr marL="620713" indent="-16986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утверждение плана работы, сроков выполнения творческих работ;</a:t>
            </a:r>
          </a:p>
          <a:p>
            <a:pPr marL="620713" indent="-16986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оснащение предметно-развивающей среды группы и участка.</a:t>
            </a:r>
          </a:p>
          <a:p>
            <a:pPr marL="168275" indent="4763">
              <a:buFont typeface="Wingdings" pitchFamily="2" charset="2"/>
              <a:buChar char="ü"/>
            </a:pP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Татьяна\Desktop\Г.В\фото для работы\SDC15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456384" cy="54726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5" name="Picture 3" descr="C:\Users\Татьяна\Desktop\фотографии\100SSCAM\SDC16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157192"/>
            <a:ext cx="1800200" cy="1368152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0210" y="0"/>
            <a:ext cx="133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76">
      <a:dk1>
        <a:srgbClr val="A8BFDF"/>
      </a:dk1>
      <a:lt1>
        <a:sysClr val="window" lastClr="FFFFFF"/>
      </a:lt1>
      <a:dk2>
        <a:srgbClr val="464646"/>
      </a:dk2>
      <a:lt2>
        <a:srgbClr val="DEF5FA"/>
      </a:lt2>
      <a:accent1>
        <a:srgbClr val="8BAAD4"/>
      </a:accent1>
      <a:accent2>
        <a:srgbClr val="DA1F28"/>
      </a:accent2>
      <a:accent3>
        <a:srgbClr val="EB641B"/>
      </a:accent3>
      <a:accent4>
        <a:srgbClr val="232323"/>
      </a:accent4>
      <a:accent5>
        <a:srgbClr val="474B78"/>
      </a:accent5>
      <a:accent6>
        <a:srgbClr val="7D3C4A"/>
      </a:accent6>
      <a:hlink>
        <a:srgbClr val="FF8119"/>
      </a:hlink>
      <a:folHlink>
        <a:srgbClr val="23232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504</TotalTime>
  <Words>783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Проектная деятельность по нравственно – патриотическому воспитанию  «Моя Родина».  </vt:lpstr>
      <vt:lpstr>Слайд 2</vt:lpstr>
      <vt:lpstr>Нравственно-патриотическое воспитание российских граждан - это задача государственной важности. </vt:lpstr>
      <vt:lpstr>Проектный  метод  - целесообразная форма для решения задач нравственно - патриотического воспитания детей 5- 7 лет:</vt:lpstr>
      <vt:lpstr>Проект  «Моя Родина»  (долгосрочный, групповой, творческий) </vt:lpstr>
      <vt:lpstr>Задачи проекта: </vt:lpstr>
      <vt:lpstr>Предполагаемый результат: </vt:lpstr>
      <vt:lpstr>Механизм отслеживания результатов: </vt:lpstr>
      <vt:lpstr>Подготовительный этап:</vt:lpstr>
      <vt:lpstr>Виды совместно-партнёрской деятельности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Результаты участия детей в проекте: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61</cp:revision>
  <dcterms:created xsi:type="dcterms:W3CDTF">2014-11-24T05:09:36Z</dcterms:created>
  <dcterms:modified xsi:type="dcterms:W3CDTF">2015-03-25T12:35:55Z</dcterms:modified>
</cp:coreProperties>
</file>